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383" r:id="rId3"/>
    <p:sldId id="426" r:id="rId4"/>
    <p:sldId id="427" r:id="rId5"/>
    <p:sldId id="412" r:id="rId6"/>
    <p:sldId id="409" r:id="rId7"/>
    <p:sldId id="410" r:id="rId8"/>
    <p:sldId id="422" r:id="rId9"/>
    <p:sldId id="428" r:id="rId10"/>
    <p:sldId id="420" r:id="rId11"/>
    <p:sldId id="285" r:id="rId12"/>
    <p:sldId id="301" r:id="rId13"/>
    <p:sldId id="423" r:id="rId14"/>
    <p:sldId id="424" r:id="rId15"/>
    <p:sldId id="425" r:id="rId16"/>
    <p:sldId id="303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78E"/>
    <a:srgbClr val="CC6600"/>
    <a:srgbClr val="FFFFFF"/>
    <a:srgbClr val="002346"/>
    <a:srgbClr val="FFFF61"/>
    <a:srgbClr val="FFFF99"/>
    <a:srgbClr val="2D9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8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6C468EE-DCDA-4810-B68C-BA1CB70B1B9F}" type="datetimeFigureOut">
              <a:rPr lang="ru-RU"/>
              <a:pPr>
                <a:defRPr/>
              </a:pPr>
              <a:t>22.03.2017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B564C73-E310-4D62-BD47-541ED86959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40"/>
          <p:cNvSpPr>
            <a:spLocks noChangeArrowheads="1"/>
          </p:cNvSpPr>
          <p:nvPr userDrawn="1"/>
        </p:nvSpPr>
        <p:spPr bwMode="auto">
          <a:xfrm>
            <a:off x="0" y="2133600"/>
            <a:ext cx="9144000" cy="22860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rgbClr val="2D96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5" name="Rectangle 311"/>
          <p:cNvSpPr>
            <a:spLocks noChangeArrowheads="1"/>
          </p:cNvSpPr>
          <p:nvPr userDrawn="1"/>
        </p:nvSpPr>
        <p:spPr bwMode="auto">
          <a:xfrm>
            <a:off x="0" y="4419600"/>
            <a:ext cx="9144000" cy="2438400"/>
          </a:xfrm>
          <a:prstGeom prst="rect">
            <a:avLst/>
          </a:prstGeom>
          <a:gradFill rotWithShape="1">
            <a:gsLst>
              <a:gs pos="0">
                <a:srgbClr val="2D96FF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6" name="Rectangle 313"/>
          <p:cNvSpPr>
            <a:spLocks noChangeArrowheads="1"/>
          </p:cNvSpPr>
          <p:nvPr userDrawn="1"/>
        </p:nvSpPr>
        <p:spPr bwMode="auto">
          <a:xfrm>
            <a:off x="0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2346"/>
              </a:gs>
              <a:gs pos="100000">
                <a:srgbClr val="00478E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7" name="AutoShape 315"/>
          <p:cNvSpPr>
            <a:spLocks noChangeArrowheads="1"/>
          </p:cNvSpPr>
          <p:nvPr userDrawn="1"/>
        </p:nvSpPr>
        <p:spPr bwMode="gray">
          <a:xfrm>
            <a:off x="7924800" y="2209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8" name="AutoShape 316"/>
          <p:cNvSpPr>
            <a:spLocks noChangeArrowheads="1"/>
          </p:cNvSpPr>
          <p:nvPr userDrawn="1"/>
        </p:nvSpPr>
        <p:spPr bwMode="gray">
          <a:xfrm>
            <a:off x="5410200" y="838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9" name="AutoShape 317"/>
          <p:cNvSpPr>
            <a:spLocks noChangeArrowheads="1"/>
          </p:cNvSpPr>
          <p:nvPr userDrawn="1"/>
        </p:nvSpPr>
        <p:spPr bwMode="gray">
          <a:xfrm>
            <a:off x="84582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" name="AutoShape 318"/>
          <p:cNvSpPr>
            <a:spLocks noChangeArrowheads="1"/>
          </p:cNvSpPr>
          <p:nvPr userDrawn="1"/>
        </p:nvSpPr>
        <p:spPr bwMode="gray">
          <a:xfrm>
            <a:off x="75438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1" name="AutoShape 319"/>
          <p:cNvSpPr>
            <a:spLocks noChangeArrowheads="1"/>
          </p:cNvSpPr>
          <p:nvPr userDrawn="1"/>
        </p:nvSpPr>
        <p:spPr bwMode="gray">
          <a:xfrm>
            <a:off x="60960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2" name="AutoShape 320"/>
          <p:cNvSpPr>
            <a:spLocks noChangeArrowheads="1"/>
          </p:cNvSpPr>
          <p:nvPr userDrawn="1"/>
        </p:nvSpPr>
        <p:spPr bwMode="gray">
          <a:xfrm>
            <a:off x="8839200" y="1295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3" name="AutoShape 321"/>
          <p:cNvSpPr>
            <a:spLocks noChangeArrowheads="1"/>
          </p:cNvSpPr>
          <p:nvPr userDrawn="1"/>
        </p:nvSpPr>
        <p:spPr bwMode="gray">
          <a:xfrm>
            <a:off x="8763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4" name="AutoShape 322"/>
          <p:cNvSpPr>
            <a:spLocks noChangeArrowheads="1"/>
          </p:cNvSpPr>
          <p:nvPr userDrawn="1"/>
        </p:nvSpPr>
        <p:spPr bwMode="gray">
          <a:xfrm>
            <a:off x="83058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5" name="AutoShape 323"/>
          <p:cNvSpPr>
            <a:spLocks noChangeArrowheads="1"/>
          </p:cNvSpPr>
          <p:nvPr userDrawn="1"/>
        </p:nvSpPr>
        <p:spPr bwMode="gray">
          <a:xfrm>
            <a:off x="7086600" y="1066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6" name="AutoShape 343"/>
          <p:cNvSpPr>
            <a:spLocks noChangeArrowheads="1"/>
          </p:cNvSpPr>
          <p:nvPr userDrawn="1"/>
        </p:nvSpPr>
        <p:spPr bwMode="gray">
          <a:xfrm>
            <a:off x="3200400" y="2514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99">
              <a:alpha val="50195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7" name="AutoShape 344"/>
          <p:cNvSpPr>
            <a:spLocks noChangeArrowheads="1"/>
          </p:cNvSpPr>
          <p:nvPr userDrawn="1"/>
        </p:nvSpPr>
        <p:spPr bwMode="gray">
          <a:xfrm>
            <a:off x="1600200" y="3048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8" name="AutoShape 345"/>
          <p:cNvSpPr>
            <a:spLocks noChangeArrowheads="1"/>
          </p:cNvSpPr>
          <p:nvPr userDrawn="1"/>
        </p:nvSpPr>
        <p:spPr bwMode="gray">
          <a:xfrm>
            <a:off x="69342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9" name="AutoShape 346"/>
          <p:cNvSpPr>
            <a:spLocks noChangeArrowheads="1"/>
          </p:cNvSpPr>
          <p:nvPr userDrawn="1"/>
        </p:nvSpPr>
        <p:spPr bwMode="gray">
          <a:xfrm>
            <a:off x="3048000" y="990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0" name="AutoShape 347"/>
          <p:cNvSpPr>
            <a:spLocks noChangeArrowheads="1"/>
          </p:cNvSpPr>
          <p:nvPr userDrawn="1"/>
        </p:nvSpPr>
        <p:spPr bwMode="gray">
          <a:xfrm>
            <a:off x="228600" y="1752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1" name="AutoShape 348"/>
          <p:cNvSpPr>
            <a:spLocks noChangeArrowheads="1"/>
          </p:cNvSpPr>
          <p:nvPr userDrawn="1"/>
        </p:nvSpPr>
        <p:spPr bwMode="gray">
          <a:xfrm>
            <a:off x="4343400" y="1219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2" name="AutoShape 349"/>
          <p:cNvSpPr>
            <a:spLocks noChangeArrowheads="1"/>
          </p:cNvSpPr>
          <p:nvPr userDrawn="1"/>
        </p:nvSpPr>
        <p:spPr bwMode="gray">
          <a:xfrm>
            <a:off x="4572000" y="533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3" name="AutoShape 350"/>
          <p:cNvSpPr>
            <a:spLocks noChangeArrowheads="1"/>
          </p:cNvSpPr>
          <p:nvPr userDrawn="1"/>
        </p:nvSpPr>
        <p:spPr bwMode="gray">
          <a:xfrm>
            <a:off x="3810000" y="914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24" name="AutoShape 351"/>
          <p:cNvSpPr>
            <a:spLocks noChangeArrowheads="1"/>
          </p:cNvSpPr>
          <p:nvPr userDrawn="1"/>
        </p:nvSpPr>
        <p:spPr bwMode="gray">
          <a:xfrm>
            <a:off x="1752600" y="2438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pic>
        <p:nvPicPr>
          <p:cNvPr id="25" name="Picture 354" descr="29r1"/>
          <p:cNvPicPr>
            <a:picLocks noChangeAspect="1" noChangeArrowheads="1" noCrop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09600" y="685800"/>
            <a:ext cx="838200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55" descr="fire14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924800" y="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56" descr="fire14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11430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57" descr="fire14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257800" y="2209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PubPieSlice"/>
          <p:cNvSpPr>
            <a:spLocks noEditPoints="1" noChangeArrowheads="1"/>
          </p:cNvSpPr>
          <p:nvPr userDrawn="1"/>
        </p:nvSpPr>
        <p:spPr bwMode="auto">
          <a:xfrm>
            <a:off x="6629400" y="5391150"/>
            <a:ext cx="5029200" cy="29337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/>
          </a:solidFill>
          <a:ln w="9525"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pic>
        <p:nvPicPr>
          <p:cNvPr id="30" name="Picture 324" descr="055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7543800" y="5105400"/>
            <a:ext cx="6111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5480" name="Rectangle 36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5481" name="Rectangle 36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31" name="Rectangle 36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" name="Rectangle 36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3" name="Rectangle 36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69B02-7670-457C-86B4-98EEEBD749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8B7FD0-7CEB-49E3-AB4D-8331D1289D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C8F2B-F32F-4514-B734-0E2157270A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72FA5-D23A-452E-B1D6-2CB02B4BD3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D9A7F-E47B-4297-848C-0D15816569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CA64A-CC57-4624-8FE6-58893462AF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8CD26-67ED-4C89-9E14-D398AEF6AF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25712-0CA5-4C0F-B840-E2A4029D4F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C55C6-1224-458C-B962-170AE68BC7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8DC08-8966-4996-B909-EF319468B8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EEFA9-302D-4B95-9BD1-AE4E14CD5C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294D6-E973-41F2-9D37-744FE9CC0F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EE1164FD-DCA6-4241-AC9F-369EBA0CDB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2133600"/>
          </a:xfrm>
          <a:prstGeom prst="rect">
            <a:avLst/>
          </a:prstGeom>
          <a:gradFill rotWithShape="1">
            <a:gsLst>
              <a:gs pos="0">
                <a:srgbClr val="00478E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32" name="PubPieSlice"/>
          <p:cNvSpPr>
            <a:spLocks noEditPoints="1" noChangeArrowheads="1"/>
          </p:cNvSpPr>
          <p:nvPr userDrawn="1"/>
        </p:nvSpPr>
        <p:spPr bwMode="auto">
          <a:xfrm>
            <a:off x="6972300" y="5553075"/>
            <a:ext cx="4343400" cy="260985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0698" y="0"/>
                </a:moveTo>
                <a:cubicBezTo>
                  <a:pt x="4773" y="56"/>
                  <a:pt x="0" y="4875"/>
                  <a:pt x="0" y="10799"/>
                </a:cubicBezTo>
                <a:lnTo>
                  <a:pt x="10800" y="10800"/>
                </a:lnTo>
                <a:lnTo>
                  <a:pt x="10698" y="0"/>
                </a:lnTo>
                <a:close/>
              </a:path>
            </a:pathLst>
          </a:custGeom>
          <a:solidFill>
            <a:srgbClr val="FFFF61">
              <a:alpha val="61960"/>
            </a:srgbClr>
          </a:solidFill>
          <a:ln w="9525">
            <a:round/>
            <a:headEnd/>
            <a:tailEnd/>
          </a:ln>
          <a:effectLst/>
          <a:scene3d>
            <a:camera prst="legacyObliqueTopLeft"/>
            <a:lightRig rig="legacyFlat3" dir="t"/>
          </a:scene3d>
          <a:sp3d extrusionH="49200" prstMaterial="legacyPlastic">
            <a:bevelT w="13500" h="13500" prst="angle"/>
            <a:bevelB w="13500" h="13500" prst="angle"/>
            <a:extrusionClr>
              <a:srgbClr val="FFFF61"/>
            </a:extrusionClr>
          </a:sp3d>
        </p:spPr>
        <p:txBody>
          <a:bodyPr>
            <a:flatTx/>
          </a:bodyPr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pic>
        <p:nvPicPr>
          <p:cNvPr id="1033" name="Picture 8" descr="055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77200" y="5257800"/>
            <a:ext cx="61118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1034" name="AutoShape 10"/>
          <p:cNvSpPr>
            <a:spLocks noChangeArrowheads="1"/>
          </p:cNvSpPr>
          <p:nvPr userDrawn="1"/>
        </p:nvSpPr>
        <p:spPr bwMode="gray">
          <a:xfrm>
            <a:off x="1219200" y="3810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35" name="AutoShape 11"/>
          <p:cNvSpPr>
            <a:spLocks noChangeArrowheads="1"/>
          </p:cNvSpPr>
          <p:nvPr userDrawn="1"/>
        </p:nvSpPr>
        <p:spPr bwMode="gray">
          <a:xfrm>
            <a:off x="304800" y="2286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36" name="AutoShape 12"/>
          <p:cNvSpPr>
            <a:spLocks noChangeArrowheads="1"/>
          </p:cNvSpPr>
          <p:nvPr userDrawn="1"/>
        </p:nvSpPr>
        <p:spPr bwMode="gray">
          <a:xfrm>
            <a:off x="1066800" y="1524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037" name="AutoShape 13"/>
          <p:cNvSpPr>
            <a:spLocks noChangeArrowheads="1"/>
          </p:cNvSpPr>
          <p:nvPr userDrawn="1"/>
        </p:nvSpPr>
        <p:spPr bwMode="gray">
          <a:xfrm>
            <a:off x="838200" y="457200"/>
            <a:ext cx="155575" cy="155575"/>
          </a:xfrm>
          <a:prstGeom prst="star4">
            <a:avLst>
              <a:gd name="adj" fmla="val 12500"/>
            </a:avLst>
          </a:prstGeom>
          <a:solidFill>
            <a:srgbClr val="FFFF61">
              <a:alpha val="8196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8" r:id="rId12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crlkemerovo@gmail.com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7772400" cy="2381250"/>
          </a:xfrm>
        </p:spPr>
        <p:txBody>
          <a:bodyPr/>
          <a:lstStyle/>
          <a:p>
            <a:pPr eaLnBrk="1" hangingPunct="1"/>
            <a:r>
              <a:rPr lang="ru-RU" sz="3600" smtClean="0">
                <a:solidFill>
                  <a:srgbClr val="FFC000"/>
                </a:solidFill>
              </a:rPr>
              <a:t>Особенности профессиональной ориентации подростков с ОВЗ и инвалидностью: ресурсы НКО. 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724400"/>
            <a:ext cx="4419600" cy="1752600"/>
          </a:xfrm>
        </p:spPr>
        <p:txBody>
          <a:bodyPr/>
          <a:lstStyle/>
          <a:p>
            <a:pPr eaLnBrk="1" hangingPunct="1">
              <a:defRPr/>
            </a:pPr>
            <a:r>
              <a:rPr lang="ru-RU" sz="1800" i="1" dirty="0" smtClean="0">
                <a:solidFill>
                  <a:schemeClr val="accent2">
                    <a:lumMod val="75000"/>
                  </a:schemeClr>
                </a:solidFill>
              </a:rPr>
              <a:t>Журавлева О.В., </a:t>
            </a:r>
            <a:r>
              <a:rPr lang="ru-RU" sz="1800" i="1" dirty="0" err="1" smtClean="0">
                <a:solidFill>
                  <a:schemeClr val="accent2">
                    <a:lumMod val="75000"/>
                  </a:schemeClr>
                </a:solidFill>
              </a:rPr>
              <a:t>к.п.н</a:t>
            </a:r>
            <a:r>
              <a:rPr lang="ru-RU" sz="1800" i="1" dirty="0" smtClean="0">
                <a:solidFill>
                  <a:schemeClr val="accent2">
                    <a:lumMod val="75000"/>
                  </a:schemeClr>
                </a:solidFill>
              </a:rPr>
              <a:t>, зам. председателя комиссии Общественной палаты Кемеровской области по социальной политике и качеству жизни, директор КБФ Лиги здоровья нации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/>
          <a:lstStyle/>
          <a:p>
            <a:r>
              <a:rPr lang="ru-RU" smtClean="0">
                <a:solidFill>
                  <a:srgbClr val="FFC000"/>
                </a:solidFill>
              </a:rPr>
              <a:t>Дети с ОВЗ или в ТЖС ?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4906963"/>
          </a:xfrm>
        </p:spPr>
        <p:txBody>
          <a:bodyPr/>
          <a:lstStyle/>
          <a:p>
            <a:pPr>
              <a:buFontTx/>
              <a:buNone/>
            </a:pPr>
            <a:r>
              <a:rPr lang="ru-RU" sz="1600" b="1" smtClean="0">
                <a:solidFill>
                  <a:srgbClr val="CC6600"/>
                </a:solidFill>
              </a:rPr>
              <a:t>    </a:t>
            </a:r>
            <a:r>
              <a:rPr lang="ru-RU" sz="1600" b="1" u="sng" smtClean="0">
                <a:solidFill>
                  <a:srgbClr val="CC6600"/>
                </a:solidFill>
              </a:rPr>
              <a:t>- дети, оставшиеся без попечения родителей; </a:t>
            </a:r>
          </a:p>
          <a:p>
            <a:pPr>
              <a:buFontTx/>
              <a:buNone/>
            </a:pPr>
            <a:r>
              <a:rPr lang="ru-RU" sz="1600" b="1" u="sng" smtClean="0">
                <a:solidFill>
                  <a:srgbClr val="CC6600"/>
                </a:solidFill>
              </a:rPr>
              <a:t>    -  дети ­инвалиды; дети, имеющие недостатки в психическом и (или) физическом развитии; </a:t>
            </a:r>
          </a:p>
          <a:p>
            <a:pPr>
              <a:buFontTx/>
              <a:buNone/>
            </a:pPr>
            <a:r>
              <a:rPr lang="ru-RU" sz="1600" b="1" smtClean="0">
                <a:solidFill>
                  <a:srgbClr val="002060"/>
                </a:solidFill>
              </a:rPr>
              <a:t>    - дети – жертвы вооруженных и межнациональных конфликтов, экологических и техногенных катастроф, стихийных бедствий; </a:t>
            </a:r>
          </a:p>
          <a:p>
            <a:pPr>
              <a:buFontTx/>
              <a:buNone/>
            </a:pPr>
            <a:r>
              <a:rPr lang="ru-RU" sz="1600" b="1" smtClean="0">
                <a:solidFill>
                  <a:srgbClr val="002060"/>
                </a:solidFill>
              </a:rPr>
              <a:t>    - дети из семей беженцев и вынужденных переселенцев;</a:t>
            </a:r>
          </a:p>
          <a:p>
            <a:pPr>
              <a:buFontTx/>
              <a:buNone/>
            </a:pPr>
            <a:r>
              <a:rPr lang="ru-RU" sz="1600" b="1" smtClean="0">
                <a:solidFill>
                  <a:srgbClr val="002060"/>
                </a:solidFill>
              </a:rPr>
              <a:t>    - дети, оказавшиеся в экстремальных условиях; </a:t>
            </a:r>
          </a:p>
          <a:p>
            <a:pPr>
              <a:buFontTx/>
              <a:buNone/>
            </a:pPr>
            <a:r>
              <a:rPr lang="ru-RU" sz="1600" b="1" smtClean="0">
                <a:solidFill>
                  <a:srgbClr val="002060"/>
                </a:solidFill>
              </a:rPr>
              <a:t>    - дети – жертвы насилия;</a:t>
            </a:r>
          </a:p>
          <a:p>
            <a:pPr>
              <a:buFontTx/>
              <a:buNone/>
            </a:pPr>
            <a:r>
              <a:rPr lang="ru-RU" sz="1600" b="1" smtClean="0">
                <a:solidFill>
                  <a:srgbClr val="002060"/>
                </a:solidFill>
              </a:rPr>
              <a:t>    -дети, жизнедеятельность которых объективно нарушена в результате сложившихся обстоятельств самостоятельно или с помощью семьи.</a:t>
            </a:r>
          </a:p>
          <a:p>
            <a:pPr>
              <a:buFontTx/>
              <a:buNone/>
            </a:pPr>
            <a:r>
              <a:rPr lang="ru-RU" sz="1400" b="1" i="1" smtClean="0">
                <a:solidFill>
                  <a:srgbClr val="C00000"/>
                </a:solidFill>
              </a:rPr>
              <a:t>(«Об основных гарантиях прав детей в Российской Федерации»  Минтруд РФ)</a:t>
            </a:r>
            <a:endParaRPr lang="ru-RU" sz="1400" i="1" smtClean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defRPr/>
            </a:pPr>
            <a:r>
              <a:rPr lang="ru-RU" sz="1600" b="1" dirty="0" smtClean="0">
                <a:solidFill>
                  <a:srgbClr val="C00000"/>
                </a:solidFill>
              </a:rPr>
              <a:t>одаренные дети –особая категория 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002060"/>
                </a:solidFill>
              </a:rPr>
              <a:t>социально уязвимые дети,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002060"/>
                </a:solidFill>
              </a:rPr>
              <a:t> дети, попавшие в ТЖС,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002060"/>
                </a:solidFill>
              </a:rPr>
              <a:t> дети-мигранты, 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CC6600"/>
                </a:solidFill>
              </a:rPr>
              <a:t>дети-сироты, </a:t>
            </a:r>
          </a:p>
          <a:p>
            <a:pPr>
              <a:defRPr/>
            </a:pPr>
            <a:r>
              <a:rPr lang="ru-RU" sz="1600" b="1" u="sng" dirty="0" smtClean="0">
                <a:solidFill>
                  <a:srgbClr val="CC6600"/>
                </a:solidFill>
              </a:rPr>
              <a:t>??дети с особыми образовательными потребностями</a:t>
            </a:r>
            <a:r>
              <a:rPr lang="ru-RU" sz="1600" u="sng" dirty="0" smtClean="0">
                <a:solidFill>
                  <a:srgbClr val="CC6600"/>
                </a:solidFill>
              </a:rPr>
              <a:t> (</a:t>
            </a:r>
            <a:r>
              <a:rPr lang="ru-RU" sz="1600" u="sng" dirty="0" err="1" smtClean="0">
                <a:solidFill>
                  <a:srgbClr val="CC6600"/>
                </a:solidFill>
              </a:rPr>
              <a:t>аутисты</a:t>
            </a:r>
            <a:r>
              <a:rPr lang="ru-RU" sz="1600" u="sng" dirty="0" smtClean="0">
                <a:solidFill>
                  <a:srgbClr val="CC6600"/>
                </a:solidFill>
              </a:rPr>
              <a:t>, дети с синдромом дефицита внимания и </a:t>
            </a:r>
            <a:r>
              <a:rPr lang="ru-RU" sz="1600" u="sng" dirty="0" err="1" smtClean="0">
                <a:solidFill>
                  <a:srgbClr val="CC6600"/>
                </a:solidFill>
              </a:rPr>
              <a:t>гиперактивностью</a:t>
            </a:r>
            <a:r>
              <a:rPr lang="ru-RU" sz="1600" u="sng" dirty="0" smtClean="0">
                <a:solidFill>
                  <a:srgbClr val="CC6600"/>
                </a:solidFill>
              </a:rPr>
              <a:t> </a:t>
            </a:r>
            <a:r>
              <a:rPr lang="ru-RU" sz="1600" u="sng" dirty="0" err="1" smtClean="0">
                <a:solidFill>
                  <a:srgbClr val="CC6600"/>
                </a:solidFill>
              </a:rPr>
              <a:t>и</a:t>
            </a:r>
            <a:r>
              <a:rPr lang="ru-RU" sz="1600" u="sng" dirty="0" smtClean="0">
                <a:solidFill>
                  <a:srgbClr val="CC6600"/>
                </a:solidFill>
              </a:rPr>
              <a:t> др.),</a:t>
            </a:r>
          </a:p>
          <a:p>
            <a:pPr>
              <a:defRPr/>
            </a:pPr>
            <a:r>
              <a:rPr lang="ru-RU" sz="1600" b="1" u="sng" dirty="0" smtClean="0">
                <a:solidFill>
                  <a:srgbClr val="CC6600"/>
                </a:solidFill>
              </a:rPr>
              <a:t>дети с ОВЗ,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002060"/>
                </a:solidFill>
              </a:rPr>
              <a:t>дети с девиациями поведения, </a:t>
            </a:r>
          </a:p>
          <a:p>
            <a:pPr>
              <a:defRPr/>
            </a:pPr>
            <a:r>
              <a:rPr lang="ru-RU" sz="1600" b="1" dirty="0" smtClean="0">
                <a:solidFill>
                  <a:srgbClr val="CC6600"/>
                </a:solidFill>
              </a:rPr>
              <a:t>дети с зависимостью</a:t>
            </a:r>
          </a:p>
          <a:p>
            <a:pPr>
              <a:defRPr/>
            </a:pPr>
            <a:endParaRPr lang="ru-RU" sz="1600" b="1" dirty="0" smtClean="0">
              <a:solidFill>
                <a:srgbClr val="002060"/>
              </a:solidFill>
            </a:endParaRPr>
          </a:p>
          <a:p>
            <a:pPr>
              <a:buFontTx/>
              <a:buNone/>
              <a:defRPr/>
            </a:pPr>
            <a:endParaRPr lang="ru-RU" sz="1600" b="1" i="1" dirty="0" smtClean="0">
              <a:solidFill>
                <a:srgbClr val="C00000"/>
              </a:solidFill>
            </a:endParaRPr>
          </a:p>
          <a:p>
            <a:pPr>
              <a:buFontTx/>
              <a:buNone/>
              <a:defRPr/>
            </a:pPr>
            <a:r>
              <a:rPr lang="ru-RU" sz="1600" b="1" i="1" dirty="0" smtClean="0">
                <a:solidFill>
                  <a:srgbClr val="C00000"/>
                </a:solidFill>
              </a:rPr>
              <a:t>(</a:t>
            </a:r>
            <a:r>
              <a:rPr lang="ru-RU" sz="1600" b="1" i="1" dirty="0" err="1" smtClean="0">
                <a:solidFill>
                  <a:srgbClr val="C00000"/>
                </a:solidFill>
              </a:rPr>
              <a:t>Професссиональный</a:t>
            </a:r>
            <a:r>
              <a:rPr lang="ru-RU" sz="1600" b="1" i="1" dirty="0" smtClean="0">
                <a:solidFill>
                  <a:srgbClr val="C00000"/>
                </a:solidFill>
              </a:rPr>
              <a:t> стандарт «Педагог» Минтруд РФ, </a:t>
            </a:r>
            <a:r>
              <a:rPr lang="ru-RU" sz="1600" i="1" dirty="0" smtClean="0">
                <a:solidFill>
                  <a:srgbClr val="C00000"/>
                </a:solidFill>
              </a:rPr>
              <a:t>от 18 октября 2013 г. N 544н)</a:t>
            </a:r>
            <a:endParaRPr lang="ru-RU" sz="1600" b="1" dirty="0" smtClean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181600"/>
          </a:xfrm>
        </p:spPr>
        <p:txBody>
          <a:bodyPr/>
          <a:lstStyle/>
          <a:p>
            <a:pPr algn="just">
              <a:buFontTx/>
              <a:buNone/>
              <a:defRPr/>
            </a:pPr>
            <a:r>
              <a:rPr lang="ru-RU" sz="2800" b="1" i="1" dirty="0" smtClean="0">
                <a:solidFill>
                  <a:srgbClr val="7030A0"/>
                </a:solidFill>
              </a:rPr>
              <a:t>-</a:t>
            </a:r>
            <a:r>
              <a:rPr lang="ru-RU" sz="2800" b="1" i="1" dirty="0" err="1" smtClean="0">
                <a:solidFill>
                  <a:srgbClr val="7030A0"/>
                </a:solidFill>
              </a:rPr>
              <a:t>полипрофессионализм</a:t>
            </a:r>
            <a:r>
              <a:rPr lang="ru-RU" sz="2800" b="1" i="1" dirty="0" smtClean="0">
                <a:solidFill>
                  <a:srgbClr val="7030A0"/>
                </a:solidFill>
              </a:rPr>
              <a:t> и многофункциональность;</a:t>
            </a:r>
          </a:p>
          <a:p>
            <a:pPr algn="just">
              <a:buFontTx/>
              <a:buNone/>
              <a:defRPr/>
            </a:pPr>
            <a:r>
              <a:rPr lang="ru-RU" sz="2800" b="1" i="1" dirty="0" smtClean="0">
                <a:solidFill>
                  <a:srgbClr val="7030A0"/>
                </a:solidFill>
              </a:rPr>
              <a:t> 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</a:rPr>
              <a:t>-высокая работоспособность, желание трудиться;</a:t>
            </a:r>
          </a:p>
          <a:p>
            <a:pPr algn="just">
              <a:buFontTx/>
              <a:buNone/>
              <a:defRPr/>
            </a:pP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</a:rPr>
              <a:t>- гибкость и мобильность,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</a:rPr>
              <a:t>готовность к изменениям и умение работать в условиях конкуренции;</a:t>
            </a:r>
          </a:p>
          <a:p>
            <a:pPr algn="just">
              <a:buFontTx/>
              <a:buNone/>
              <a:defRPr/>
            </a:pP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</a:rPr>
              <a:t>- личные качества  работника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algn="just">
              <a:buFontTx/>
              <a:buNone/>
              <a:defRPr/>
            </a:pPr>
            <a:r>
              <a:rPr lang="ru-RU" b="1" i="1" dirty="0" smtClean="0">
                <a:solidFill>
                  <a:srgbClr val="7030A0"/>
                </a:solidFill>
              </a:rPr>
              <a:t>      </a:t>
            </a:r>
            <a:r>
              <a:rPr lang="ru-RU" sz="2400" b="1" i="1" u="sng" dirty="0" smtClean="0">
                <a:solidFill>
                  <a:srgbClr val="C00000"/>
                </a:solidFill>
              </a:rPr>
              <a:t>Обязательны высокая квалификация и профессионализм</a:t>
            </a:r>
            <a:r>
              <a:rPr lang="ru-RU" sz="2400" b="1" i="1" dirty="0" smtClean="0">
                <a:solidFill>
                  <a:srgbClr val="C00000"/>
                </a:solidFill>
              </a:rPr>
              <a:t>!!!  Жизненный смысл, задачи </a:t>
            </a:r>
          </a:p>
          <a:p>
            <a:pPr algn="ctr">
              <a:buFontTx/>
              <a:buNone/>
              <a:defRPr/>
            </a:pPr>
            <a:r>
              <a:rPr lang="ru-RU" sz="2400" b="1" i="1" dirty="0" smtClean="0">
                <a:solidFill>
                  <a:srgbClr val="C00000"/>
                </a:solidFill>
              </a:rPr>
              <a:t>   </a:t>
            </a:r>
            <a:r>
              <a:rPr lang="ru-RU" sz="2800" b="1" dirty="0" smtClean="0">
                <a:solidFill>
                  <a:srgbClr val="00478E"/>
                </a:solidFill>
              </a:rPr>
              <a:t>РАВНОПРАВНАЯ ПОЗИЦИЯ детей с </a:t>
            </a:r>
            <a:r>
              <a:rPr lang="ru-RU" sz="2800" b="1" dirty="0" err="1" smtClean="0">
                <a:solidFill>
                  <a:srgbClr val="00478E"/>
                </a:solidFill>
              </a:rPr>
              <a:t>овз</a:t>
            </a:r>
            <a:endParaRPr lang="ru-RU" sz="2800" b="1" dirty="0">
              <a:solidFill>
                <a:srgbClr val="00478E"/>
              </a:solidFill>
            </a:endParaRPr>
          </a:p>
        </p:txBody>
      </p:sp>
      <p:sp>
        <p:nvSpPr>
          <p:cNvPr id="6147" name="Заголовок 2"/>
          <p:cNvSpPr>
            <a:spLocks noGrp="1"/>
          </p:cNvSpPr>
          <p:nvPr>
            <p:ph type="title"/>
          </p:nvPr>
        </p:nvSpPr>
        <p:spPr>
          <a:xfrm>
            <a:off x="1752600" y="285750"/>
            <a:ext cx="6858000" cy="887413"/>
          </a:xfrm>
        </p:spPr>
        <p:txBody>
          <a:bodyPr/>
          <a:lstStyle/>
          <a:p>
            <a:r>
              <a:rPr lang="ru-RU" sz="3200" smtClean="0">
                <a:solidFill>
                  <a:srgbClr val="FFC000"/>
                </a:solidFill>
              </a:rPr>
              <a:t>Факторы  успеха в профессиональной карьере:</a:t>
            </a:r>
            <a:br>
              <a:rPr lang="ru-RU" sz="3200" smtClean="0">
                <a:solidFill>
                  <a:srgbClr val="FFC000"/>
                </a:solidFill>
              </a:rPr>
            </a:br>
            <a:endParaRPr lang="ru-RU" sz="3200" smtClean="0">
              <a:solidFill>
                <a:srgbClr val="FFC000"/>
              </a:solidFill>
            </a:endParaRPr>
          </a:p>
        </p:txBody>
      </p:sp>
      <p:pic>
        <p:nvPicPr>
          <p:cNvPr id="6148" name="Picture 7" descr="знакикопировани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263" t="4802" r="12390" b="74400"/>
          <a:stretch>
            <a:fillRect/>
          </a:stretch>
        </p:blipFill>
        <p:spPr bwMode="auto">
          <a:xfrm>
            <a:off x="357188" y="5429250"/>
            <a:ext cx="5715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rgbClr val="FFC000"/>
                </a:solidFill>
              </a:rPr>
              <a:t>Качества </a:t>
            </a:r>
            <a:r>
              <a:rPr lang="en-US" smtClean="0">
                <a:solidFill>
                  <a:srgbClr val="FFC000"/>
                </a:solidFill>
              </a:rPr>
              <a:t>XXl</a:t>
            </a:r>
            <a:r>
              <a:rPr lang="ru-RU" smtClean="0">
                <a:solidFill>
                  <a:srgbClr val="FFC000"/>
                </a:solidFill>
              </a:rPr>
              <a:t> века - </a:t>
            </a:r>
            <a:r>
              <a:rPr lang="ru-RU" smtClean="0">
                <a:solidFill>
                  <a:srgbClr val="00478E"/>
                </a:solidFill>
              </a:rPr>
              <a:t>ч</a:t>
            </a:r>
            <a:r>
              <a:rPr lang="ru-RU" sz="2400" smtClean="0">
                <a:solidFill>
                  <a:srgbClr val="00478E"/>
                </a:solidFill>
                <a:latin typeface="Segoe UI" pitchFamily="34" charset="0"/>
                <a:cs typeface="Segoe UI" pitchFamily="34" charset="0"/>
              </a:rPr>
              <a:t>ему учиться в ближайшие 15 лет?</a:t>
            </a:r>
            <a:r>
              <a:rPr lang="ru-RU" sz="2400" smtClean="0">
                <a:solidFill>
                  <a:srgbClr val="00478E"/>
                </a:solidFill>
              </a:rPr>
              <a:t>(</a:t>
            </a:r>
            <a:r>
              <a:rPr lang="ru-RU" sz="2400" i="1" smtClean="0">
                <a:solidFill>
                  <a:srgbClr val="00478E"/>
                </a:solidFill>
              </a:rPr>
              <a:t>Давос, 2015г</a:t>
            </a:r>
            <a:r>
              <a:rPr lang="ru-RU" smtClean="0">
                <a:solidFill>
                  <a:srgbClr val="00478E"/>
                </a:solidFill>
              </a:rPr>
              <a:t>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1.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Complex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problem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solving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- </a:t>
            </a:r>
            <a:r>
              <a:rPr lang="ru-RU" sz="2000" dirty="0" smtClean="0">
                <a:latin typeface="Arial Narrow" pitchFamily="34" charset="0"/>
              </a:rPr>
              <a:t>комплексное многоуровневое решение проблем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2.</a:t>
            </a:r>
            <a:r>
              <a:rPr lang="ru-RU" sz="2000" b="1" dirty="0" smtClean="0"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Critical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thinking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- критическое мышление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3.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Creativity</a:t>
            </a:r>
            <a:r>
              <a:rPr lang="ru-RU" sz="2000" b="1" dirty="0" smtClean="0"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- </a:t>
            </a:r>
            <a:r>
              <a:rPr lang="ru-RU" sz="2000" dirty="0" err="1" smtClean="0">
                <a:latin typeface="Arial Narrow" pitchFamily="34" charset="0"/>
              </a:rPr>
              <a:t>креативность</a:t>
            </a:r>
            <a:r>
              <a:rPr lang="ru-RU" sz="2000" dirty="0" smtClean="0">
                <a:latin typeface="Arial Narrow" pitchFamily="34" charset="0"/>
              </a:rPr>
              <a:t> в широком смысле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4.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People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management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- умение управлять людьми</a:t>
            </a:r>
          </a:p>
          <a:p>
            <a:pPr>
              <a:buFontTx/>
              <a:buNone/>
              <a:defRPr/>
            </a:pPr>
            <a:r>
              <a:rPr lang="en-US" sz="2000" dirty="0" smtClean="0">
                <a:latin typeface="Arial Narrow" pitchFamily="34" charset="0"/>
              </a:rPr>
              <a:t>5. </a:t>
            </a:r>
            <a:r>
              <a:rPr lang="en-US" sz="2000" b="1" u="sng" dirty="0" smtClean="0">
                <a:solidFill>
                  <a:srgbClr val="7030A0"/>
                </a:solidFill>
                <a:latin typeface="Arial Narrow" pitchFamily="34" charset="0"/>
              </a:rPr>
              <a:t>Coordinating with others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- взаимодействие с людьми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6.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Emotional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intelligence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b="1" dirty="0" smtClean="0">
                <a:latin typeface="Arial Narrow" pitchFamily="34" charset="0"/>
              </a:rPr>
              <a:t>- </a:t>
            </a:r>
            <a:r>
              <a:rPr lang="ru-RU" sz="2000" dirty="0" smtClean="0">
                <a:latin typeface="Arial Narrow" pitchFamily="34" charset="0"/>
              </a:rPr>
              <a:t>эмоциональный интеллект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7. </a:t>
            </a:r>
            <a:r>
              <a:rPr lang="ru-RU" sz="2000" b="1" u="sng" dirty="0" err="1" smtClean="0">
                <a:solidFill>
                  <a:srgbClr val="C00000"/>
                </a:solidFill>
                <a:latin typeface="Arial Narrow" pitchFamily="34" charset="0"/>
              </a:rPr>
              <a:t>Judgment</a:t>
            </a:r>
            <a:r>
              <a:rPr lang="ru-RU" sz="2000" b="1" u="sng" dirty="0" smtClean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rgbClr val="C00000"/>
                </a:solidFill>
                <a:latin typeface="Arial Narrow" pitchFamily="34" charset="0"/>
              </a:rPr>
              <a:t>and</a:t>
            </a:r>
            <a:r>
              <a:rPr lang="ru-RU" sz="2000" b="1" u="sng" dirty="0" smtClean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rgbClr val="C00000"/>
                </a:solidFill>
                <a:latin typeface="Arial Narrow" pitchFamily="34" charset="0"/>
              </a:rPr>
              <a:t>decision-making</a:t>
            </a:r>
            <a:r>
              <a:rPr lang="ru-RU" sz="2000" b="1" u="sng" dirty="0" smtClean="0">
                <a:solidFill>
                  <a:srgbClr val="C00000"/>
                </a:solidFill>
                <a:latin typeface="Arial Narrow" pitchFamily="34" charset="0"/>
              </a:rPr>
              <a:t>-  </a:t>
            </a:r>
            <a:r>
              <a:rPr lang="ru-RU" sz="2000" dirty="0" smtClean="0">
                <a:latin typeface="Arial Narrow" pitchFamily="34" charset="0"/>
              </a:rPr>
              <a:t>формирование собственного мнения и принятие решений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8.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Service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orientation</a:t>
            </a:r>
            <a:r>
              <a:rPr lang="ru-RU" sz="2000" b="1" u="sng" dirty="0" smtClean="0">
                <a:solidFill>
                  <a:srgbClr val="7030A0"/>
                </a:solidFill>
                <a:latin typeface="Arial Narrow" pitchFamily="34" charset="0"/>
              </a:rPr>
              <a:t>  </a:t>
            </a:r>
            <a:r>
              <a:rPr lang="ru-RU" sz="2000" dirty="0" smtClean="0">
                <a:latin typeface="Arial Narrow" pitchFamily="34" charset="0"/>
              </a:rPr>
              <a:t>- </a:t>
            </a:r>
            <a:r>
              <a:rPr lang="ru-RU" sz="2000" dirty="0" err="1" smtClean="0">
                <a:latin typeface="Arial Narrow" pitchFamily="34" charset="0"/>
              </a:rPr>
              <a:t>клиентоориентированность</a:t>
            </a:r>
            <a:endParaRPr lang="ru-RU" sz="2000" dirty="0" smtClean="0">
              <a:latin typeface="Arial Narrow" pitchFamily="34" charset="0"/>
            </a:endParaRP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9.</a:t>
            </a:r>
            <a:r>
              <a:rPr lang="ru-RU" sz="2000" u="sng" dirty="0" smtClean="0"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rgbClr val="7030A0"/>
                </a:solidFill>
                <a:latin typeface="Arial Narrow" pitchFamily="34" charset="0"/>
              </a:rPr>
              <a:t>Negotiation</a:t>
            </a:r>
            <a:r>
              <a:rPr lang="ru-RU" sz="2000" u="sng" dirty="0" smtClean="0">
                <a:solidFill>
                  <a:srgbClr val="7030A0"/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- умение вести переговоры</a:t>
            </a:r>
          </a:p>
          <a:p>
            <a:pPr>
              <a:buFontTx/>
              <a:buNone/>
              <a:defRPr/>
            </a:pPr>
            <a:r>
              <a:rPr lang="ru-RU" sz="2000" dirty="0" smtClean="0">
                <a:latin typeface="Arial Narrow" pitchFamily="34" charset="0"/>
              </a:rPr>
              <a:t>10.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Cognitive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b="1" u="sng" dirty="0" err="1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flexibility</a:t>
            </a:r>
            <a:r>
              <a:rPr lang="ru-RU" sz="20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- гибкость ума.</a:t>
            </a:r>
          </a:p>
          <a:p>
            <a:pPr>
              <a:buFontTx/>
              <a:buNone/>
              <a:defRPr/>
            </a:pPr>
            <a:r>
              <a:rPr lang="ru-RU" sz="2000" b="1" i="1" u="sng" dirty="0" smtClean="0">
                <a:solidFill>
                  <a:srgbClr val="C00000"/>
                </a:solidFill>
              </a:rPr>
              <a:t>Человек, его эмоции, мотивации и развитие становятся главным в нашем мире.</a:t>
            </a:r>
            <a:r>
              <a:rPr lang="ru-RU" sz="2000" b="1" i="1" dirty="0" smtClean="0">
                <a:solidFill>
                  <a:srgbClr val="C00000"/>
                </a:solidFill>
              </a:rPr>
              <a:t>   </a:t>
            </a:r>
            <a:r>
              <a:rPr lang="ru-RU" sz="2000" b="1" i="1" dirty="0" smtClean="0">
                <a:solidFill>
                  <a:srgbClr val="7030A0"/>
                </a:solidFill>
              </a:rPr>
              <a:t>З</a:t>
            </a:r>
            <a:r>
              <a:rPr lang="ru-RU" sz="2000" b="1" i="1" u="sng" dirty="0" smtClean="0">
                <a:solidFill>
                  <a:srgbClr val="7030A0"/>
                </a:solidFill>
              </a:rPr>
              <a:t>начимы умения взаимодействовать с людьми!</a:t>
            </a:r>
            <a:endParaRPr lang="ru-RU" sz="2000" u="sng" dirty="0">
              <a:solidFill>
                <a:srgbClr val="7030A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C000"/>
                </a:solidFill>
              </a:rPr>
              <a:t>Профессиональные планы и намерения детей: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48752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sz="3600" b="1" dirty="0" smtClean="0">
              <a:solidFill>
                <a:srgbClr val="008000"/>
              </a:solidFill>
            </a:endParaRP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- 60%  </a:t>
            </a:r>
            <a:r>
              <a:rPr lang="ru-RU" sz="3600" dirty="0" smtClean="0">
                <a:solidFill>
                  <a:srgbClr val="000099"/>
                </a:solidFill>
              </a:rPr>
              <a:t>после окончания школы хотели бы получить среднее профессиональное  образование,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- 13 %  </a:t>
            </a:r>
            <a:r>
              <a:rPr lang="ru-RU" sz="3600" b="1" dirty="0" smtClean="0">
                <a:solidFill>
                  <a:srgbClr val="000099"/>
                </a:solidFill>
              </a:rPr>
              <a:t>- </a:t>
            </a:r>
            <a:r>
              <a:rPr lang="ru-RU" sz="3600" dirty="0" smtClean="0">
                <a:solidFill>
                  <a:srgbClr val="000099"/>
                </a:solidFill>
              </a:rPr>
              <a:t>высшее профессиональное образование, 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27% </a:t>
            </a:r>
            <a:r>
              <a:rPr lang="ru-RU" sz="3600" dirty="0" smtClean="0">
                <a:solidFill>
                  <a:srgbClr val="000099"/>
                </a:solidFill>
              </a:rPr>
              <a:t>детей – не определились с выбором вообще, не знают, что делать.	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600" i="1" u="sng" dirty="0" smtClean="0">
                <a:solidFill>
                  <a:srgbClr val="CC6600"/>
                </a:solidFill>
              </a:rPr>
              <a:t>Ведущий фактор </a:t>
            </a:r>
            <a:r>
              <a:rPr lang="ru-RU" sz="3600" dirty="0" smtClean="0">
                <a:solidFill>
                  <a:srgbClr val="000099"/>
                </a:solidFill>
              </a:rPr>
              <a:t>- советы родителей и </a:t>
            </a:r>
            <a:r>
              <a:rPr lang="ru-RU" sz="3600" u="sng" dirty="0" smtClean="0">
                <a:solidFill>
                  <a:srgbClr val="C00000"/>
                </a:solidFill>
              </a:rPr>
              <a:t>педагогов.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600" i="1" u="sng" dirty="0" smtClean="0">
                <a:solidFill>
                  <a:srgbClr val="CC6600"/>
                </a:solidFill>
              </a:rPr>
              <a:t>Большинство детей  </a:t>
            </a:r>
            <a:r>
              <a:rPr lang="ru-RU" sz="3600" u="sng" dirty="0" smtClean="0">
                <a:solidFill>
                  <a:srgbClr val="000099"/>
                </a:solidFill>
              </a:rPr>
              <a:t>не ответили на вопрос о своем основном заболевании, </a:t>
            </a:r>
            <a:r>
              <a:rPr lang="ru-RU" sz="3600" dirty="0" smtClean="0">
                <a:solidFill>
                  <a:srgbClr val="000099"/>
                </a:solidFill>
              </a:rPr>
              <a:t>(не знают, а о сопутствующих – тем более), не смогли указать, какая профессия им нравится, подходит и какую они выбирают для себя. 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600" i="1" u="sng" dirty="0" smtClean="0">
                <a:solidFill>
                  <a:srgbClr val="CC6600"/>
                </a:solidFill>
              </a:rPr>
              <a:t>Названы</a:t>
            </a:r>
            <a:r>
              <a:rPr lang="ru-RU" sz="3600" dirty="0" smtClean="0">
                <a:solidFill>
                  <a:srgbClr val="000099"/>
                </a:solidFill>
              </a:rPr>
              <a:t>: </a:t>
            </a:r>
            <a:r>
              <a:rPr lang="ru-RU" sz="3600" i="1" dirty="0" smtClean="0">
                <a:solidFill>
                  <a:srgbClr val="000099"/>
                </a:solidFill>
              </a:rPr>
              <a:t>повар, полицейский, медик, швея, </a:t>
            </a:r>
            <a:r>
              <a:rPr lang="ru-RU" sz="3600" i="1" u="sng" dirty="0" smtClean="0">
                <a:solidFill>
                  <a:srgbClr val="000099"/>
                </a:solidFill>
              </a:rPr>
              <a:t>спортсмен, </a:t>
            </a:r>
            <a:r>
              <a:rPr lang="ru-RU" sz="3600" i="1" dirty="0" smtClean="0">
                <a:solidFill>
                  <a:srgbClr val="000099"/>
                </a:solidFill>
              </a:rPr>
              <a:t>дизайнер, автомеханик,  программист, строитель, машинист, массажист, учитель,  библиотекарь, воспитатель инспектор по работе с детьми и  др.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>
                <a:solidFill>
                  <a:srgbClr val="FFC000"/>
                </a:solidFill>
              </a:rPr>
              <a:t>Данные мониторинга для ПО: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381000" y="1752600"/>
            <a:ext cx="8229600" cy="4373563"/>
          </a:xfrm>
        </p:spPr>
        <p:txBody>
          <a:bodyPr/>
          <a:lstStyle/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наличие трудностей профессионального выбора; </a:t>
            </a:r>
          </a:p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необходимость помощи в </a:t>
            </a:r>
            <a:r>
              <a:rPr lang="ru-RU" sz="2400" u="sng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современном, актуальном</a:t>
            </a:r>
            <a:r>
              <a:rPr lang="ru-RU" sz="2400" smtClean="0">
                <a:solidFill>
                  <a:srgbClr val="1E4649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информировании о рынке профессий, в том числе, востребованных на рынке труда, об организациях профессионального образования – РО и РП, перспективах трудоустройства для детей с ОВЗ и в ТЖС  и т.п.; </a:t>
            </a:r>
          </a:p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потребность в получении индивидуальной консультации;</a:t>
            </a:r>
          </a:p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мотивация к самоопределению появляется только в выпускном классе, с учетом ЕГЭ, ГЭ  и др.</a:t>
            </a:r>
          </a:p>
          <a:p>
            <a:pPr algn="just">
              <a:lnSpc>
                <a:spcPct val="80000"/>
              </a:lnSpc>
              <a:buFontTx/>
              <a:buChar char="-"/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готовность участвовать во всех профориентационных мероприятиях </a:t>
            </a:r>
            <a:r>
              <a:rPr lang="ru-RU" sz="240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(практическая профориентация</a:t>
            </a: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) и др</a:t>
            </a:r>
            <a:r>
              <a:rPr lang="ru-RU" sz="2400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.</a:t>
            </a:r>
            <a:endParaRPr lang="ru-RU" sz="240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0810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 Cyr" pitchFamily="18" charset="-52"/>
              </a:rPr>
              <a:t/>
            </a:r>
            <a:b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 Cyr" pitchFamily="18" charset="-52"/>
              </a:rPr>
            </a:br>
            <a:r>
              <a:rPr lang="ru-RU" sz="3100" b="1" dirty="0" smtClean="0">
                <a:solidFill>
                  <a:srgbClr val="FFC000"/>
                </a:solidFill>
                <a:latin typeface="Times New Roman Cyr" pitchFamily="18" charset="-52"/>
              </a:rPr>
              <a:t>Общие проблемы самоопределения  и социализации детей :</a:t>
            </a:r>
            <a:r>
              <a:rPr lang="ru-RU" b="1" dirty="0" smtClean="0">
                <a:solidFill>
                  <a:srgbClr val="FFC000"/>
                </a:solidFill>
                <a:latin typeface="Times New Roman Cyr" pitchFamily="18" charset="-52"/>
              </a:rPr>
              <a:t/>
            </a:r>
            <a:br>
              <a:rPr lang="ru-RU" b="1" dirty="0" smtClean="0">
                <a:solidFill>
                  <a:srgbClr val="FFC000"/>
                </a:solidFill>
                <a:latin typeface="Times New Roman Cyr" pitchFamily="18" charset="-52"/>
              </a:rPr>
            </a:b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285750" y="1285875"/>
            <a:ext cx="8715375" cy="5072063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 2" pitchFamily="18" charset="2"/>
              <a:buNone/>
            </a:pPr>
            <a:endParaRPr lang="ru-RU" sz="1100" b="1" smtClean="0">
              <a:solidFill>
                <a:srgbClr val="000099"/>
              </a:solidFill>
              <a:latin typeface="Times New Roman Cyr"/>
            </a:endParaRPr>
          </a:p>
          <a:p>
            <a:pPr>
              <a:lnSpc>
                <a:spcPct val="80000"/>
              </a:lnSpc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отсутствие </a:t>
            </a:r>
            <a:r>
              <a:rPr lang="ru-RU" sz="2400" b="1" i="1" u="sng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межведомственного подхода,  целевых программ</a:t>
            </a: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;</a:t>
            </a:r>
          </a:p>
          <a:p>
            <a:pPr>
              <a:lnSpc>
                <a:spcPct val="80000"/>
              </a:lnSpc>
            </a:pPr>
            <a:r>
              <a:rPr lang="ru-RU" sz="2400" smtClean="0">
                <a:latin typeface="Tahoma" pitchFamily="34" charset="0"/>
                <a:cs typeface="Tahoma" pitchFamily="34" charset="0"/>
              </a:rPr>
              <a:t>ограниченность профессиональных выборов и ОО </a:t>
            </a: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профессионального образования;</a:t>
            </a:r>
          </a:p>
          <a:p>
            <a:pPr>
              <a:lnSpc>
                <a:spcPct val="80000"/>
              </a:lnSpc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ограниченность </a:t>
            </a:r>
            <a:r>
              <a:rPr lang="ru-RU" sz="2400" b="1" i="1" u="sng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профориентационно - значимой </a:t>
            </a: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информации;     </a:t>
            </a:r>
          </a:p>
          <a:p>
            <a:pPr>
              <a:lnSpc>
                <a:spcPct val="80000"/>
              </a:lnSpc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ограниченность технической и программной обеспеченности для перехода на новые образовательные стандарты; </a:t>
            </a:r>
          </a:p>
          <a:p>
            <a:pPr>
              <a:lnSpc>
                <a:spcPct val="80000"/>
              </a:lnSpc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неопределенность в трудоустройстве и подготовка к нему;</a:t>
            </a:r>
          </a:p>
          <a:p>
            <a:pPr>
              <a:lnSpc>
                <a:spcPct val="80000"/>
              </a:lnSpc>
            </a:pPr>
            <a:r>
              <a:rPr lang="ru-RU" sz="240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отсутствие системы сопровождения самоопределения, трудоустройства, здоровьесбережения и интеграции в социум.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900" b="1" i="1" smtClean="0">
                <a:solidFill>
                  <a:srgbClr val="002060"/>
                </a:solidFill>
                <a:latin typeface="Times New Roman Cyr"/>
              </a:rPr>
              <a:t>        </a:t>
            </a:r>
            <a:r>
              <a:rPr lang="ru-RU" sz="2400" b="1" i="1" smtClean="0">
                <a:solidFill>
                  <a:srgbClr val="C00000"/>
                </a:solidFill>
                <a:latin typeface="Times New Roman Cyr"/>
              </a:rPr>
              <a:t>Дефицит практической профориентационнойпомощи !!!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900" smtClean="0">
              <a:solidFill>
                <a:srgbClr val="002060"/>
              </a:solidFill>
              <a:latin typeface="Times New Roman Cyr"/>
            </a:endParaRPr>
          </a:p>
          <a:p>
            <a:pPr>
              <a:lnSpc>
                <a:spcPct val="80000"/>
              </a:lnSpc>
            </a:pPr>
            <a:endParaRPr lang="ru-RU" sz="800" smtClean="0"/>
          </a:p>
        </p:txBody>
      </p:sp>
      <p:pic>
        <p:nvPicPr>
          <p:cNvPr id="10244" name="Picture 7" descr="знакикопировани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263" t="4802" r="12390" b="74400"/>
          <a:stretch>
            <a:fillRect/>
          </a:stretch>
        </p:blipFill>
        <p:spPr bwMode="auto">
          <a:xfrm>
            <a:off x="228600" y="5867400"/>
            <a:ext cx="64293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838200" y="457200"/>
            <a:ext cx="73152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3200" b="1">
                <a:solidFill>
                  <a:srgbClr val="FFC000"/>
                </a:solidFill>
              </a:rPr>
              <a:t>Социокультурное пространство–условие ППППС детей с ОВЗ</a:t>
            </a:r>
          </a:p>
          <a:p>
            <a:pPr algn="just"/>
            <a:endParaRPr lang="ru-RU" b="1"/>
          </a:p>
          <a:p>
            <a:pPr algn="just"/>
            <a:r>
              <a:rPr lang="ru-RU" sz="3200">
                <a:solidFill>
                  <a:srgbClr val="002060"/>
                </a:solidFill>
              </a:rPr>
              <a:t>Это образовательная, информационная, охранно-защитная, культурно-развивающая и помогающая среда</a:t>
            </a:r>
          </a:p>
          <a:p>
            <a:pPr algn="just"/>
            <a:endParaRPr lang="ru-RU" sz="3200"/>
          </a:p>
          <a:p>
            <a:pPr algn="just"/>
            <a:r>
              <a:rPr lang="ru-RU" sz="3200">
                <a:solidFill>
                  <a:srgbClr val="002060"/>
                </a:solidFill>
              </a:rPr>
              <a:t>Социально-позитивно-развивающая и охранно-защитная деятельность</a:t>
            </a:r>
          </a:p>
        </p:txBody>
      </p:sp>
    </p:spTree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solidFill>
                  <a:srgbClr val="FFC000"/>
                </a:solidFill>
              </a:rPr>
              <a:t>Субьекты ППППС в ОО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2800" smtClean="0"/>
              <a:t> </a:t>
            </a:r>
            <a:r>
              <a:rPr lang="ru-RU" sz="2800" b="1" smtClean="0">
                <a:solidFill>
                  <a:srgbClr val="C00000"/>
                </a:solidFill>
              </a:rPr>
              <a:t>ОО:</a:t>
            </a:r>
            <a:r>
              <a:rPr lang="ru-RU" sz="2800" smtClean="0"/>
              <a:t>Администрация ОО</a:t>
            </a:r>
          </a:p>
          <a:p>
            <a:r>
              <a:rPr lang="ru-RU" sz="2800" smtClean="0"/>
              <a:t>Психолог</a:t>
            </a:r>
          </a:p>
          <a:p>
            <a:r>
              <a:rPr lang="ru-RU" sz="2800" smtClean="0"/>
              <a:t>Социальный педагог</a:t>
            </a:r>
          </a:p>
          <a:p>
            <a:r>
              <a:rPr lang="ru-RU" sz="2800" smtClean="0"/>
              <a:t>Педагоги (кл. рук. обязательно)</a:t>
            </a:r>
          </a:p>
          <a:p>
            <a:r>
              <a:rPr lang="ru-RU" sz="2800" smtClean="0"/>
              <a:t>Библиотекарь</a:t>
            </a:r>
          </a:p>
          <a:p>
            <a:r>
              <a:rPr lang="ru-RU" sz="2800" smtClean="0"/>
              <a:t>Воспитатель, учитель-дефектолог, вожатый, тьютор, методист</a:t>
            </a:r>
          </a:p>
          <a:p>
            <a:r>
              <a:rPr lang="ru-RU" sz="2800" smtClean="0"/>
              <a:t>Партнеры (НКО), добровольцы и т.д.</a:t>
            </a:r>
          </a:p>
          <a:p>
            <a:pPr>
              <a:buFontTx/>
              <a:buNone/>
            </a:pPr>
            <a:r>
              <a:rPr lang="ru-RU" sz="2800" b="1" smtClean="0">
                <a:solidFill>
                  <a:srgbClr val="C00000"/>
                </a:solidFill>
              </a:rPr>
              <a:t>Ребенок</a:t>
            </a:r>
          </a:p>
          <a:p>
            <a:pPr>
              <a:buFontTx/>
              <a:buNone/>
            </a:pPr>
            <a:r>
              <a:rPr lang="ru-RU" sz="2800" b="1" smtClean="0">
                <a:solidFill>
                  <a:srgbClr val="C00000"/>
                </a:solidFill>
              </a:rPr>
              <a:t>Родители или лица, их замещающие</a:t>
            </a:r>
          </a:p>
        </p:txBody>
      </p:sp>
    </p:spTree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000125"/>
          </a:xfrm>
        </p:spPr>
        <p:txBody>
          <a:bodyPr/>
          <a:lstStyle/>
          <a:p>
            <a:r>
              <a:rPr lang="ru-RU" sz="3200" b="1" smtClean="0">
                <a:solidFill>
                  <a:srgbClr val="FFC000"/>
                </a:solidFill>
              </a:rPr>
              <a:t>СО НКО – партнеры в работе с детьми с ОВЗ и вТЖС  </a:t>
            </a:r>
            <a:endParaRPr lang="ru-RU" sz="3200" smtClean="0">
              <a:solidFill>
                <a:srgbClr val="FFC000"/>
              </a:solidFill>
            </a:endParaRPr>
          </a:p>
        </p:txBody>
      </p:sp>
      <p:pic>
        <p:nvPicPr>
          <p:cNvPr id="6146" name="Picture 2" descr="Z:\ПКЖ\Проект Профессия и качество жизни\ФОТО\Акция 18.12\P1030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374" y="4071942"/>
            <a:ext cx="3714626" cy="27860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Z:\ПКЖ\Проект Профессия и качество жизни\ФОТО\стартЛИГИ13фото\РАДУГАПРОКОП\P10209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1285860"/>
            <a:ext cx="3527430" cy="264565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149" name="Picture 5" descr="Z:\ПКЖ\Проект Профессия и качество жизни\ФОТО\стартЛИГИ13фото\РАДУГАПРОКОП\P10208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929066"/>
            <a:ext cx="3905121" cy="29289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0" name="Picture 6" descr="Z:\ПКЖ\Проект Профессия и качество жизни\ФОТО\акция ПКЖ\P1030518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786050" y="2571744"/>
            <a:ext cx="3565000" cy="2673750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6151" name="Picture 7" descr="C:\Documents and Settings\Зал3\Рабочий стол\Всё\Проект Профессия и качество жизни\ФОТО\стартЛИГИ13фото\РАДУГАПРОКОП\P10209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1524000"/>
            <a:ext cx="3357554" cy="22086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0" y="0"/>
            <a:ext cx="9282113" cy="649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 sz="11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1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1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ru-RU" sz="1100" b="1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32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СО НКО</a:t>
            </a:r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Перспективы совершенствования сотрудничества</a:t>
            </a:r>
          </a:p>
          <a:p>
            <a:pPr eaLnBrk="0" hangingPunct="0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образовательных организаций и НКО</a:t>
            </a:r>
          </a:p>
          <a:p>
            <a:pPr eaLnBrk="0" hangingPunct="0"/>
            <a:r>
              <a:rPr lang="ru-RU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0" hangingPunct="0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имодействие необходимо для решения совместными </a:t>
            </a:r>
          </a:p>
          <a:p>
            <a:pPr eaLnBrk="0" hangingPunct="0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усилиями соц. значимых проблем трудоустройства, занятости</a:t>
            </a:r>
          </a:p>
          <a:p>
            <a:pPr eaLnBrk="0" hangingPunct="0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молодежи, культурного развития, социально-профессионального</a:t>
            </a:r>
          </a:p>
          <a:p>
            <a:pPr eaLnBrk="0" hangingPunct="0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личностного самоопределения подрастающего поколения.   </a:t>
            </a:r>
            <a:endParaRPr lang="ru-RU" sz="2400">
              <a:solidFill>
                <a:srgbClr val="002060"/>
              </a:solidFill>
            </a:endParaRPr>
          </a:p>
          <a:p>
            <a:pPr eaLnBrk="0" hangingPunct="0"/>
            <a:r>
              <a:rPr lang="ru-RU" sz="2000" b="1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0" hangingPunct="0"/>
            <a:r>
              <a:rPr lang="ru-RU" sz="2000" b="1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Цели  государственной политики: </a:t>
            </a:r>
            <a:endParaRPr lang="ru-RU" sz="2000">
              <a:solidFill>
                <a:srgbClr val="CC6600"/>
              </a:solidFill>
            </a:endParaRPr>
          </a:p>
          <a:p>
            <a:pPr eaLnBrk="0" hangingPunct="0"/>
            <a:r>
              <a:rPr 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увеличение объема и повышение качества социальных услуг, </a:t>
            </a:r>
          </a:p>
          <a:p>
            <a:pPr eaLnBrk="0" hangingPunct="0"/>
            <a:r>
              <a:rPr 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оказываемых гражданам, в том числе посредством развития конкуренции </a:t>
            </a:r>
          </a:p>
          <a:p>
            <a:pPr eaLnBrk="0" hangingPunct="0"/>
            <a:r>
              <a:rPr 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бюджетное финансирование в социальной сфере, независимой оценки </a:t>
            </a:r>
          </a:p>
          <a:p>
            <a:pPr eaLnBrk="0" hangingPunct="0"/>
            <a:r>
              <a:rPr 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качества услуг, внедрения инновационных социальных технологий, </a:t>
            </a:r>
          </a:p>
          <a:p>
            <a:pPr eaLnBrk="0" hangingPunct="0"/>
            <a:r>
              <a:rPr 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увеличения мер по профилактике и содействию выходу граждан из трудной </a:t>
            </a:r>
          </a:p>
          <a:p>
            <a:pPr eaLnBrk="0" hangingPunct="0"/>
            <a:r>
              <a:rPr 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жизненной ситуации.</a:t>
            </a:r>
            <a:endParaRPr lang="ru-RU" sz="2000" b="1" i="1">
              <a:solidFill>
                <a:srgbClr val="002060"/>
              </a:solidFill>
            </a:endParaRPr>
          </a:p>
          <a:p>
            <a:pPr eaLnBrk="0" hangingPunct="0"/>
            <a:r>
              <a:rPr lang="ru-RU" i="1">
                <a:latin typeface="Times New Roman" pitchFamily="18" charset="0"/>
                <a:cs typeface="Times New Roman" pitchFamily="18" charset="0"/>
              </a:rPr>
              <a:t> </a:t>
            </a:r>
            <a:endParaRPr lang="ru-RU" i="1"/>
          </a:p>
          <a:p>
            <a:pPr eaLnBrk="0" hangingPunct="0"/>
            <a:endParaRPr lang="ru-RU"/>
          </a:p>
        </p:txBody>
      </p:sp>
    </p:spTree>
  </p:cSld>
  <p:clrMapOvr>
    <a:masterClrMapping/>
  </p:clrMapOvr>
  <p:transition spd="slow">
    <p:split orient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285750" y="0"/>
            <a:ext cx="8229600" cy="1000125"/>
          </a:xfrm>
        </p:spPr>
        <p:txBody>
          <a:bodyPr/>
          <a:lstStyle/>
          <a:p>
            <a:r>
              <a:rPr lang="ru-RU" sz="3200" b="1" smtClean="0">
                <a:solidFill>
                  <a:srgbClr val="FFC000"/>
                </a:solidFill>
              </a:rPr>
              <a:t>Межведомственное взаимодействие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928688"/>
            <a:ext cx="8329612" cy="5197475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ru-RU" sz="2400" b="1" dirty="0" smtClean="0"/>
              <a:t>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Круглые столы, конференции, семинары, сопровождение/инд. поддержка экскурсии, </a:t>
            </a:r>
            <a:r>
              <a:rPr lang="ru-RU" sz="2000" b="1" dirty="0" err="1" smtClean="0">
                <a:solidFill>
                  <a:schemeClr val="accent6">
                    <a:lumMod val="75000"/>
                  </a:schemeClr>
                </a:solidFill>
              </a:rPr>
              <a:t>профпробы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 и др.</a:t>
            </a:r>
            <a:endParaRPr lang="ru-RU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Documents and Settings\Зал3\Рабочий стол\Уралсиб\Уралсиб 2013-2014 2\Уралсиб 2013-2014\ФОТО\собраниекандидатов\P10303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10" y="1643050"/>
            <a:ext cx="3286180" cy="24165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8" name="Picture 4" descr="Z:\ПКЖ\Проект Профессия и качество жизни\ФОТО\Круглый стол Лигифото\P10207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4071942"/>
            <a:ext cx="3857652" cy="25928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29" name="Picture 5" descr="Z:\ПКЖ\Проект Профессия и качество жизни\ФОТО\акция ПКЖ\P10305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1714488"/>
            <a:ext cx="3143272" cy="228611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30" name="Picture 6" descr="Z:\ПКЖ\Проект Профессия и качество жизни\ФОТО\акция ПКЖ\P10305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857628"/>
            <a:ext cx="3714776" cy="27861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88" y="642938"/>
            <a:ext cx="8458200" cy="564356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>
                <a:solidFill>
                  <a:srgbClr val="FFFFFF"/>
                </a:solidFill>
              </a:rPr>
              <a:t>Проект</a:t>
            </a:r>
            <a:r>
              <a:rPr lang="ru-RU" sz="4000" dirty="0" smtClean="0">
                <a:solidFill>
                  <a:srgbClr val="FFFFFF"/>
                </a:solidFill>
              </a:rPr>
              <a:t> </a:t>
            </a:r>
            <a:r>
              <a:rPr lang="ru-RU" sz="3100" dirty="0" smtClean="0">
                <a:solidFill>
                  <a:srgbClr val="FFFFFF"/>
                </a:solidFill>
              </a:rPr>
              <a:t>« Профессия и качество жизни детей с ограниченными возможностями здоровья»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dirty="0" smtClean="0">
                <a:solidFill>
                  <a:srgbClr val="000099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r>
              <a:rPr lang="ru-RU" sz="2400" dirty="0" smtClean="0">
                <a:solidFill>
                  <a:srgbClr val="000099"/>
                </a:solidFill>
              </a:rPr>
              <a:t>2013-2014 г.</a:t>
            </a:r>
            <a:br>
              <a:rPr lang="ru-RU" sz="2400" dirty="0" smtClean="0">
                <a:solidFill>
                  <a:srgbClr val="000099"/>
                </a:solidFill>
              </a:rPr>
            </a:br>
            <a:endParaRPr lang="ru-RU" sz="2400" dirty="0">
              <a:solidFill>
                <a:srgbClr val="000099"/>
              </a:solidFill>
            </a:endParaRPr>
          </a:p>
        </p:txBody>
      </p:sp>
      <p:pic>
        <p:nvPicPr>
          <p:cNvPr id="16387" name="Рисунок 3" descr="Логотип Фонд поддержки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0"/>
            <a:ext cx="2276475" cy="21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Рисунок 4" descr="Лототип Лига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25" y="214313"/>
            <a:ext cx="2606675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P102087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3" y="3714750"/>
            <a:ext cx="3802062" cy="2500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1052513"/>
            <a:ext cx="1914525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C:\Users\Александр\AppData\Local\Microsoft\Windows\Temporary Internet Files\Content.Outlook\J7TK1MZS\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73450"/>
            <a:ext cx="91440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29527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29338" y="144463"/>
            <a:ext cx="2619375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3938" y="44450"/>
            <a:ext cx="23399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81215" y="3619709"/>
            <a:ext cx="1211361" cy="11594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60292" y="4068771"/>
            <a:ext cx="1152128" cy="10638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7417" name="Группа 9"/>
          <p:cNvGrpSpPr>
            <a:grpSpLocks/>
          </p:cNvGrpSpPr>
          <p:nvPr/>
        </p:nvGrpSpPr>
        <p:grpSpPr bwMode="auto">
          <a:xfrm>
            <a:off x="2503488" y="1449388"/>
            <a:ext cx="4229100" cy="2844800"/>
            <a:chOff x="2503488" y="1449388"/>
            <a:chExt cx="4229100" cy="2844800"/>
          </a:xfrm>
        </p:grpSpPr>
        <p:pic>
          <p:nvPicPr>
            <p:cNvPr id="17418" name="Изображение 3" descr="фото f1.jpg"/>
            <p:cNvPicPr>
              <a:picLocks noChangeAspect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503488" y="1449388"/>
              <a:ext cx="4229100" cy="2844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Прямоугольник 11"/>
            <p:cNvSpPr/>
            <p:nvPr/>
          </p:nvSpPr>
          <p:spPr>
            <a:xfrm>
              <a:off x="3311832" y="2348856"/>
              <a:ext cx="2520336" cy="13501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200" b="1" dirty="0">
                  <a:ln w="31550" cmpd="sng">
                    <a:solidFill>
                      <a:schemeClr val="accent1"/>
                    </a:solidFill>
                    <a:prstDash val="solid"/>
                  </a:ln>
                  <a:solidFill>
                    <a:schemeClr val="accent1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  <a:cs typeface="Arial"/>
                </a:rPr>
                <a:t>ЗДОРОВОЕ </a:t>
              </a:r>
              <a:r>
                <a:rPr lang="ru-RU" sz="3200" b="1" dirty="0">
                  <a:ln w="31550" cmpd="sng">
                    <a:solidFill>
                      <a:schemeClr val="accent6">
                        <a:lumMod val="75000"/>
                      </a:schemeClr>
                    </a:solidFill>
                    <a:prstDash val="solid"/>
                  </a:ln>
                  <a:solidFill>
                    <a:schemeClr val="accent6">
                      <a:lumMod val="75000"/>
                    </a:schemeClr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  <a:cs typeface="Arial"/>
                </a:rPr>
                <a:t>ПИТАНИЕ</a:t>
              </a:r>
              <a:r>
                <a:rPr lang="ru-RU" sz="3200" b="1" dirty="0">
                  <a:ln w="31550" cmpd="sng">
                    <a:solidFill>
                      <a:schemeClr val="accent1"/>
                    </a:solidFill>
                    <a:prstDash val="solid"/>
                  </a:ln>
                  <a:solidFill>
                    <a:schemeClr val="accent1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  <a:cs typeface="Arial"/>
                </a:rPr>
                <a:t>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3200" b="1" dirty="0">
                  <a:ln w="31550" cmpd="sng">
                    <a:solidFill>
                      <a:schemeClr val="accent1"/>
                    </a:solidFill>
                    <a:prstDash val="solid"/>
                  </a:ln>
                  <a:solidFill>
                    <a:schemeClr val="accent1"/>
                  </a:solidFill>
                  <a:effectLst>
                    <a:outerShdw blurRad="41275" dist="12700" dir="12000000" algn="tl" rotWithShape="0">
                      <a:srgbClr val="000000">
                        <a:alpha val="40000"/>
                      </a:srgbClr>
                    </a:outerShdw>
                  </a:effectLst>
                  <a:cs typeface="Arial"/>
                </a:rPr>
                <a:t>от А до Я</a:t>
              </a:r>
            </a:p>
          </p:txBody>
        </p:sp>
      </p:grp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ichael\Desktop\Work new\Doverie new\INSIDE 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943975" cy="1214437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r>
              <a:rPr lang="ru-RU" sz="2400" b="1" smtClean="0">
                <a:solidFill>
                  <a:srgbClr val="CC6600"/>
                </a:solidFill>
                <a:cs typeface="Arial" pitchFamily="34" charset="0"/>
              </a:rPr>
              <a:t>Проект</a:t>
            </a:r>
            <a:r>
              <a:rPr lang="ru-RU" sz="3600" b="1" smtClean="0">
                <a:solidFill>
                  <a:srgbClr val="006A92"/>
                </a:solidFill>
                <a:cs typeface="Arial" pitchFamily="34" charset="0"/>
              </a:rPr>
              <a:t> «Здоровое питание: от А до Я»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0" y="2476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Rockwell" pitchFamily="18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17488" y="1179513"/>
            <a:ext cx="8750300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760000"/>
              </a:buClr>
              <a:defRPr/>
            </a:pPr>
            <a:r>
              <a:rPr lang="ru-RU" sz="2400" b="1" dirty="0">
                <a:solidFill>
                  <a:srgbClr val="00478E"/>
                </a:solidFill>
                <a:latin typeface="Calibri" pitchFamily="34" charset="0"/>
              </a:rPr>
              <a:t>Основная идея</a:t>
            </a:r>
            <a:r>
              <a:rPr lang="en-US" sz="2400" b="1" dirty="0">
                <a:solidFill>
                  <a:srgbClr val="00478E"/>
                </a:solidFill>
                <a:latin typeface="Calibri" pitchFamily="34" charset="0"/>
              </a:rPr>
              <a:t>:  </a:t>
            </a:r>
            <a:r>
              <a:rPr lang="ru-RU" sz="2400" dirty="0">
                <a:solidFill>
                  <a:srgbClr val="00478E"/>
                </a:solidFill>
                <a:latin typeface="Calibri" pitchFamily="34" charset="0"/>
              </a:rPr>
              <a:t>Привить детям привычку питаться правильно и формирование стереотипа </a:t>
            </a:r>
            <a:r>
              <a:rPr lang="ru-RU" sz="2400" dirty="0" err="1">
                <a:solidFill>
                  <a:srgbClr val="00478E"/>
                </a:solidFill>
                <a:latin typeface="Calibri" pitchFamily="34" charset="0"/>
              </a:rPr>
              <a:t>здоровьесберегающего</a:t>
            </a:r>
            <a:r>
              <a:rPr lang="ru-RU" sz="2400" dirty="0">
                <a:solidFill>
                  <a:srgbClr val="00478E"/>
                </a:solidFill>
                <a:latin typeface="Calibri" pitchFamily="34" charset="0"/>
              </a:rPr>
              <a:t> поведения.</a:t>
            </a:r>
          </a:p>
          <a:p>
            <a:pPr>
              <a:buClr>
                <a:srgbClr val="760000"/>
              </a:buClr>
              <a:defRPr/>
            </a:pPr>
            <a:endParaRPr lang="ru-RU" sz="2400" dirty="0">
              <a:solidFill>
                <a:srgbClr val="00478E"/>
              </a:solidFill>
              <a:latin typeface="Calibri" pitchFamily="34" charset="0"/>
            </a:endParaRPr>
          </a:p>
          <a:p>
            <a:pPr>
              <a:buClr>
                <a:srgbClr val="760000"/>
              </a:buClr>
              <a:defRPr/>
            </a:pPr>
            <a:r>
              <a:rPr lang="ru-RU" sz="2400" dirty="0">
                <a:solidFill>
                  <a:srgbClr val="00478E"/>
                </a:solidFill>
                <a:latin typeface="+mn-lt"/>
              </a:rPr>
              <a:t>«Три молочных продукта в день» – это информационно-образовательный проект Национального союза производителей молока, стартовавший при поддержке Министерства сельского хозяйства Российской Федерации, Института питания РАМН и активном участии крупнейших игроков молочной отрасли.</a:t>
            </a:r>
          </a:p>
          <a:p>
            <a:pPr>
              <a:buClr>
                <a:srgbClr val="760000"/>
              </a:buClr>
              <a:defRPr/>
            </a:pPr>
            <a:endParaRPr lang="ru-RU" sz="2400" dirty="0">
              <a:solidFill>
                <a:srgbClr val="00478E"/>
              </a:solidFill>
              <a:latin typeface="+mn-lt"/>
            </a:endParaRPr>
          </a:p>
          <a:p>
            <a:pPr>
              <a:buClr>
                <a:srgbClr val="760000"/>
              </a:buClr>
              <a:defRPr/>
            </a:pPr>
            <a:r>
              <a:rPr lang="ru-RU" sz="2400" dirty="0">
                <a:solidFill>
                  <a:srgbClr val="00478E"/>
                </a:solidFill>
                <a:latin typeface="+mn-lt"/>
              </a:rPr>
              <a:t>Почему «Три молочных продукта в день»? Именно три порции молочных продуктов содержат рекомендованную медицинскую норму потребления кальция в 1200 мг и именно столько должны потреблять все россияне ежедневно – вот стратегическая цель проекта.</a:t>
            </a:r>
          </a:p>
          <a:p>
            <a:pPr>
              <a:buClr>
                <a:srgbClr val="760000"/>
              </a:buClr>
              <a:defRPr/>
            </a:pPr>
            <a:endParaRPr lang="en-US" sz="2400" dirty="0">
              <a:solidFill>
                <a:srgbClr val="333E43"/>
              </a:solidFill>
              <a:latin typeface="Calibri" pitchFamily="34" charset="0"/>
            </a:endParaRPr>
          </a:p>
          <a:p>
            <a:pPr>
              <a:buClr>
                <a:srgbClr val="760000"/>
              </a:buClr>
              <a:defRPr/>
            </a:pPr>
            <a:endParaRPr lang="en-US" sz="2800" dirty="0">
              <a:solidFill>
                <a:srgbClr val="333E43"/>
              </a:solidFill>
              <a:latin typeface="Calibri" pitchFamily="34" charset="0"/>
            </a:endParaRPr>
          </a:p>
          <a:p>
            <a:pPr>
              <a:buClr>
                <a:srgbClr val="760000"/>
              </a:buClr>
              <a:buFontTx/>
              <a:buBlip>
                <a:blip r:embed="rId3"/>
              </a:buBlip>
              <a:defRPr/>
            </a:pPr>
            <a:endParaRPr lang="en-US" sz="2400" dirty="0">
              <a:solidFill>
                <a:srgbClr val="333E43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9" name="Picture 4" descr="C:\Documents and Settings\Зал3\Рабочий стол\imдр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0313" y="1571625"/>
            <a:ext cx="4394200" cy="2924175"/>
          </a:xfrm>
        </p:spPr>
      </p:pic>
      <p:sp>
        <p:nvSpPr>
          <p:cNvPr id="19460" name="Содержимое 9"/>
          <p:cNvSpPr>
            <a:spLocks noGrp="1"/>
          </p:cNvSpPr>
          <p:nvPr>
            <p:ph sz="half" idx="2"/>
          </p:nvPr>
        </p:nvSpPr>
        <p:spPr>
          <a:xfrm>
            <a:off x="1143000" y="642938"/>
            <a:ext cx="7000875" cy="1143000"/>
          </a:xfrm>
        </p:spPr>
        <p:txBody>
          <a:bodyPr/>
          <a:lstStyle/>
          <a:p>
            <a:pPr>
              <a:buFontTx/>
              <a:buNone/>
            </a:pPr>
            <a:r>
              <a:rPr lang="ru-RU" sz="3000" b="1" smtClean="0">
                <a:solidFill>
                  <a:srgbClr val="FFFF00"/>
                </a:solidFill>
              </a:rPr>
              <a:t> </a:t>
            </a:r>
            <a:r>
              <a:rPr lang="ru-RU" sz="3000" b="1" smtClean="0">
                <a:solidFill>
                  <a:srgbClr val="FFC000"/>
                </a:solidFill>
              </a:rPr>
              <a:t>Мы открыты для сотрудничества!</a:t>
            </a:r>
          </a:p>
          <a:p>
            <a:pPr>
              <a:buFontTx/>
              <a:buNone/>
            </a:pPr>
            <a:endParaRPr lang="ru-RU" b="1" smtClean="0">
              <a:solidFill>
                <a:srgbClr val="FFFF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8688" y="4786313"/>
            <a:ext cx="6858000" cy="1477962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ctr" fontAlgn="auto"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Центр развития личности и карьеры</a:t>
            </a:r>
          </a:p>
          <a:p>
            <a:pPr lvl="1" algn="ctr" fontAlgn="auto">
              <a:spcAft>
                <a:spcPts val="0"/>
              </a:spcAft>
              <a:defRPr/>
            </a:pP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КБФ Лиги здоровья нации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</a:p>
          <a:p>
            <a:pPr lvl="1" algn="ctr" fontAlgn="auto">
              <a:spcAft>
                <a:spcPts val="0"/>
              </a:spcAft>
              <a:defRPr/>
            </a:pPr>
            <a:r>
              <a:rPr lang="ru-RU" b="1" i="1" dirty="0">
                <a:solidFill>
                  <a:srgbClr val="0047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г.Кемерово, ул. </a:t>
            </a:r>
            <a:r>
              <a:rPr lang="ru-RU" b="1" i="1" dirty="0" err="1">
                <a:solidFill>
                  <a:srgbClr val="0047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Ноградская</a:t>
            </a:r>
            <a:r>
              <a:rPr lang="ru-RU" b="1" i="1" dirty="0">
                <a:solidFill>
                  <a:srgbClr val="0047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3, оф.62</a:t>
            </a:r>
          </a:p>
          <a:p>
            <a:pPr lvl="1" algn="ctr" fontAlgn="auto">
              <a:spcAft>
                <a:spcPts val="0"/>
              </a:spcAft>
              <a:defRPr/>
            </a:pPr>
            <a:r>
              <a:rPr lang="ru-RU" b="1" i="1" dirty="0">
                <a:solidFill>
                  <a:srgbClr val="0047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Тел. 8-904-997-75-41 </a:t>
            </a:r>
          </a:p>
          <a:p>
            <a:pPr lvl="1" algn="ctr" fontAlgn="auto">
              <a:spcAft>
                <a:spcPts val="0"/>
              </a:spcAft>
              <a:defRPr/>
            </a:pPr>
            <a:r>
              <a:rPr lang="en-US" b="1" i="1" dirty="0">
                <a:solidFill>
                  <a:srgbClr val="0047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e-mail: </a:t>
            </a:r>
            <a:r>
              <a:rPr lang="en-US" b="1" i="1" u="sng" dirty="0">
                <a:solidFill>
                  <a:srgbClr val="0047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hlinkClick r:id="rId3"/>
              </a:rPr>
              <a:t>crlkemerovo@gmail.com</a:t>
            </a:r>
            <a:endParaRPr lang="ru-RU" b="1" i="1" u="sng" dirty="0">
              <a:solidFill>
                <a:srgbClr val="00478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3393</TotalTime>
  <Words>799</Words>
  <Application>Microsoft Office PowerPoint</Application>
  <PresentationFormat>Экран (4:3)</PresentationFormat>
  <Paragraphs>120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Calibri</vt:lpstr>
      <vt:lpstr>Segoe UI</vt:lpstr>
      <vt:lpstr>Arial Narrow</vt:lpstr>
      <vt:lpstr>Wingdings 2</vt:lpstr>
      <vt:lpstr>Tahoma</vt:lpstr>
      <vt:lpstr>Times New Roman Cyr</vt:lpstr>
      <vt:lpstr>Times New Roman</vt:lpstr>
      <vt:lpstr>Rockwell</vt:lpstr>
      <vt:lpstr>Оформление по умолчанию</vt:lpstr>
      <vt:lpstr>Особенности профессиональной ориентации подростков с ОВЗ и инвалидностью: ресурсы НКО.  </vt:lpstr>
      <vt:lpstr>Дети с ОВЗ или в ТЖС ?</vt:lpstr>
      <vt:lpstr>Факторы  успеха в профессиональной карьере: </vt:lpstr>
      <vt:lpstr>Качества XXl века - чему учиться в ближайшие 15 лет?(Давос, 2015г)</vt:lpstr>
      <vt:lpstr>Профессиональные планы и намерения детей:</vt:lpstr>
      <vt:lpstr>Данные мониторинга для ПО:</vt:lpstr>
      <vt:lpstr> Общие проблемы самоопределения  и социализации детей : </vt:lpstr>
      <vt:lpstr>Слайд 8</vt:lpstr>
      <vt:lpstr>Субьекты ППППС в ОО</vt:lpstr>
      <vt:lpstr>СО НКО – партнеры в работе с детьми с ОВЗ и вТЖС  </vt:lpstr>
      <vt:lpstr>Слайд 11</vt:lpstr>
      <vt:lpstr>Межведомственное взаимодействие</vt:lpstr>
      <vt:lpstr>      Проект « Профессия и качество жизни детей с ограниченными возможностями здоровья»          2013-2014 г. </vt:lpstr>
      <vt:lpstr>Слайд 14</vt:lpstr>
      <vt:lpstr>Проект «Здоровое питание: от А до Я»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естествознание</dc:subject>
  <dc:creator>Стрелкова Н.</dc:creator>
  <cp:lastModifiedBy>mna</cp:lastModifiedBy>
  <cp:revision>300</cp:revision>
  <cp:lastPrinted>1601-01-01T00:00:00Z</cp:lastPrinted>
  <dcterms:created xsi:type="dcterms:W3CDTF">1601-01-01T00:00:00Z</dcterms:created>
  <dcterms:modified xsi:type="dcterms:W3CDTF">2017-03-22T04:15:45Z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